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7" r:id="rId2"/>
    <p:sldId id="271" r:id="rId3"/>
    <p:sldId id="272" r:id="rId4"/>
    <p:sldId id="273" r:id="rId5"/>
    <p:sldId id="274" r:id="rId6"/>
    <p:sldId id="275" r:id="rId7"/>
    <p:sldId id="276" r:id="rId8"/>
    <p:sldId id="277" r:id="rId9"/>
    <p:sldId id="279" r:id="rId10"/>
    <p:sldId id="280" r:id="rId11"/>
    <p:sldId id="278" r:id="rId12"/>
    <p:sldId id="281" r:id="rId13"/>
    <p:sldId id="282" r:id="rId14"/>
    <p:sldId id="268" r:id="rId15"/>
    <p:sldId id="269" r:id="rId16"/>
    <p:sldId id="270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33"/>
    <p:restoredTop sz="84071" autoAdjust="0"/>
  </p:normalViewPr>
  <p:slideViewPr>
    <p:cSldViewPr>
      <p:cViewPr varScale="1">
        <p:scale>
          <a:sx n="78" d="100"/>
          <a:sy n="78" d="100"/>
        </p:scale>
        <p:origin x="1168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2.jpeg>
</file>

<file path=ppt/media/image3.jpe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3A610C-B709-4D95-BADE-1B2F75F8703F}" type="datetimeFigureOut">
              <a:rPr lang="en-IN" smtClean="0"/>
              <a:t>01/02/19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DA709A-68C6-4449-A8ED-553C2747F98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1870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DA709A-68C6-4449-A8ED-553C2747F98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05896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10000" y="4869656"/>
            <a:ext cx="4114800" cy="273844"/>
          </a:xfrm>
          <a:prstGeom prst="rect">
            <a:avLst/>
          </a:prstGeo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DATA SCIENCE FOUNDATION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10000" y="4869656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10000" y="4869656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5029200" cy="460771"/>
          </a:xfrm>
        </p:spPr>
        <p:txBody>
          <a:bodyPr>
            <a:noAutofit/>
          </a:bodyPr>
          <a:lstStyle>
            <a:lvl1pPr>
              <a:defRPr sz="3200">
                <a:latin typeface="+mj-lt"/>
                <a:cs typeface="Sakkal Majalla" pitchFamily="2" charset="-78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10000" y="4869656"/>
            <a:ext cx="4114800" cy="273844"/>
          </a:xfrm>
          <a:prstGeom prst="rect">
            <a:avLst/>
          </a:prstGeom>
        </p:spPr>
        <p:txBody>
          <a:bodyPr/>
          <a:lstStyle>
            <a:lvl1pPr algn="ctr"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DATA SCIENCE FOUNDATION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666750"/>
            <a:ext cx="9144000" cy="4571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200" y="116292"/>
            <a:ext cx="1981200" cy="51256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10000" y="4869656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000" y="4869656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810000" y="4869656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810000" y="4869656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810000" y="4869656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000" y="4869656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000" y="4869656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4888706"/>
            <a:ext cx="9144000" cy="254794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4850606"/>
            <a:ext cx="3810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/>
          <p:cNvSpPr txBox="1">
            <a:spLocks/>
          </p:cNvSpPr>
          <p:nvPr userDrawn="1"/>
        </p:nvSpPr>
        <p:spPr>
          <a:xfrm>
            <a:off x="0" y="4869656"/>
            <a:ext cx="3276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400" b="1" kern="1200">
                <a:solidFill>
                  <a:schemeClr val="bg1"/>
                </a:solidFill>
                <a:latin typeface="Calibri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1000" b="1" i="0" kern="1200">
                <a:solidFill>
                  <a:schemeClr val="bg1"/>
                </a:solidFill>
                <a:effectLst/>
                <a:latin typeface="Calibri" pitchFamily="34" charset="0"/>
                <a:ea typeface="+mn-ea"/>
                <a:cs typeface="+mn-cs"/>
              </a:rPr>
              <a:t>© </a:t>
            </a:r>
            <a:r>
              <a:rPr lang="en-US" sz="1000" b="1"/>
              <a:t>DataMites™. </a:t>
            </a:r>
            <a:r>
              <a:rPr lang="en-US" sz="1000" b="1" baseline="0"/>
              <a:t>All Rights Reserved | www.datamites.com</a:t>
            </a:r>
            <a:endParaRPr lang="en-US" sz="1000" b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774505"/>
            <a:ext cx="6477000" cy="1280012"/>
          </a:xfrm>
        </p:spPr>
        <p:txBody>
          <a:bodyPr>
            <a:noAutofit/>
          </a:bodyPr>
          <a:lstStyle/>
          <a:p>
            <a:pPr algn="ctr"/>
            <a:r>
              <a:rPr lang="en-US" cap="none" dirty="0"/>
              <a:t>Time Series Forecasting</a:t>
            </a:r>
            <a:endParaRPr lang="en-IN" b="0" cap="none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B509A5-F62A-4AE7-B4AC-FBA1555B5B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755" y="3289511"/>
            <a:ext cx="3316347" cy="85799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538BDDF-3DB4-46E1-9BBD-20A9C3A6FA1C}"/>
              </a:ext>
            </a:extLst>
          </p:cNvPr>
          <p:cNvSpPr/>
          <p:nvPr/>
        </p:nvSpPr>
        <p:spPr>
          <a:xfrm>
            <a:off x="3210627" y="2248732"/>
            <a:ext cx="5643212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Accredited with IABAC™</a:t>
            </a:r>
            <a:br>
              <a:rPr lang="en-I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I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 International Association of Business Analytics Certifications)`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 descr="International Association of Business Analytics Certification">
            <a:extLst>
              <a:ext uri="{FF2B5EF4-FFF2-40B4-BE49-F238E27FC236}">
                <a16:creationId xmlns:a16="http://schemas.microsoft.com/office/drawing/2014/main" id="{F55B167A-129D-4C2A-AE25-2B386A3BC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254" y="3346350"/>
            <a:ext cx="3316347" cy="760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Image result for robot">
            <a:extLst>
              <a:ext uri="{FF2B5EF4-FFF2-40B4-BE49-F238E27FC236}">
                <a16:creationId xmlns:a16="http://schemas.microsoft.com/office/drawing/2014/main" id="{314594EE-2B0D-D249-8EC7-D7551461E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7" y="366471"/>
            <a:ext cx="2765438" cy="2765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4798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1DAE4-79B5-6C4E-BBE2-33285CD540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Stationarity?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CC6FD-D29B-A448-B211-28131961DF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models assume stationarity of  data. In other words, standard techniques are invalid if data is non-stationary</a:t>
            </a:r>
          </a:p>
          <a:p>
            <a:r>
              <a:rPr lang="en-US" dirty="0"/>
              <a:t>Autocorrelation may result due to non-stationarity</a:t>
            </a:r>
          </a:p>
          <a:p>
            <a:r>
              <a:rPr lang="en-US" dirty="0" err="1"/>
              <a:t>Autoregression</a:t>
            </a:r>
            <a:r>
              <a:rPr lang="en-US" dirty="0"/>
              <a:t> results in spurious regressions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AAB886-AD9E-B440-A06F-87E4F27D4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7867F8-DAEF-8B4C-9AF1-3A1915ECF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057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B0EB-C506-7747-A5C0-32E3EE78C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C32CC-FD0E-7747-86F5-D9F922F58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ARIMA : </a:t>
            </a:r>
            <a:r>
              <a:rPr lang="en-US" dirty="0" err="1"/>
              <a:t>AutoRegressive</a:t>
            </a:r>
            <a:r>
              <a:rPr lang="en-US" dirty="0"/>
              <a:t> Integrated Moving Average</a:t>
            </a:r>
          </a:p>
          <a:p>
            <a:pPr marL="0" indent="0">
              <a:buNone/>
            </a:pPr>
            <a:r>
              <a:rPr lang="en-US" baseline="-25000" dirty="0"/>
              <a:t>Combines all there methods.</a:t>
            </a:r>
          </a:p>
          <a:p>
            <a:pPr marL="0" indent="0">
              <a:buNone/>
            </a:pPr>
            <a:endParaRPr lang="en-US" baseline="-25000" dirty="0"/>
          </a:p>
          <a:p>
            <a:pPr marL="0" indent="0">
              <a:buNone/>
            </a:pPr>
            <a:endParaRPr lang="en-US" baseline="-25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3AFE3D-4A7D-414C-B179-25A96184A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9712B8-0932-464F-8503-EA2B792ED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375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05AC2-4CEA-914D-83CF-49F9E228C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CC196-0C2D-F740-9356-02365C01DC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686800" cy="3394472"/>
          </a:xfrm>
        </p:spPr>
        <p:txBody>
          <a:bodyPr>
            <a:normAutofit/>
          </a:bodyPr>
          <a:lstStyle/>
          <a:p>
            <a:r>
              <a:rPr lang="en-IN" sz="2800" dirty="0"/>
              <a:t>Autocorrelation is the similarity between observations as a function of the time lag between them.</a:t>
            </a:r>
            <a:endParaRPr lang="en-US" sz="2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F70056-D7A9-D54F-BB8A-741219FD6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637319-3318-2C45-95A8-A76354A2F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902C10-9FAE-1C47-B0B1-0ECF13E75B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2099802"/>
            <a:ext cx="4191000" cy="263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475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DE096-8722-EA47-8A67-212829B97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3350"/>
            <a:ext cx="5867400" cy="460771"/>
          </a:xfrm>
        </p:spPr>
        <p:txBody>
          <a:bodyPr/>
          <a:lstStyle/>
          <a:p>
            <a:r>
              <a:rPr lang="en-IN" dirty="0" err="1"/>
              <a:t>Akaike</a:t>
            </a:r>
            <a:r>
              <a:rPr lang="en-IN" dirty="0"/>
              <a:t> Information </a:t>
            </a:r>
            <a:r>
              <a:rPr lang="en-IN" dirty="0" err="1"/>
              <a:t>Critera</a:t>
            </a:r>
            <a:r>
              <a:rPr lang="en-IN" dirty="0"/>
              <a:t> (</a:t>
            </a:r>
            <a:r>
              <a:rPr lang="en-IN" b="1" dirty="0"/>
              <a:t>AIC</a:t>
            </a:r>
            <a:r>
              <a:rPr lang="en-IN" dirty="0"/>
              <a:t>) 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060975-BFB6-504C-8705-885049E2D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 The AIC is defined by a simple equation from the sum-of-squares and number of degrees of freedom of the two models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FFC8D7-89FF-3043-A4F9-CE9397572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75D0D8-F5AE-FC4C-89DE-DD09AF24B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63E23A-5418-704A-950B-CE12862E6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800350"/>
            <a:ext cx="5501439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998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5650F-12F7-8C4F-8F50-6CF7FAA16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" y="57150"/>
            <a:ext cx="6553200" cy="533400"/>
          </a:xfrm>
        </p:spPr>
        <p:txBody>
          <a:bodyPr/>
          <a:lstStyle/>
          <a:p>
            <a:pPr algn="l"/>
            <a:r>
              <a:rPr lang="en-US" dirty="0"/>
              <a:t>Modeling ANN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9DE16-2540-7F45-8386-543B874EB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3600" dirty="0"/>
              <a:t>Modeling Time Series</a:t>
            </a:r>
          </a:p>
          <a:p>
            <a:pPr marL="0" indent="0" algn="ctr">
              <a:buNone/>
            </a:pPr>
            <a:r>
              <a:rPr lang="en-US" sz="2400" dirty="0"/>
              <a:t> (attached in resource section of this module)</a:t>
            </a:r>
          </a:p>
        </p:txBody>
      </p:sp>
    </p:spTree>
    <p:extLst>
      <p:ext uri="{BB962C8B-B14F-4D97-AF65-F5344CB8AC3E}">
        <p14:creationId xmlns:p14="http://schemas.microsoft.com/office/powerpoint/2010/main" val="27714486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72000" y="1200150"/>
            <a:ext cx="3334824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/>
              <a:t>Questions?</a:t>
            </a:r>
          </a:p>
          <a:p>
            <a:pPr algn="r"/>
            <a:r>
              <a:rPr lang="en-US" sz="3200">
                <a:solidFill>
                  <a:schemeClr val="tx1">
                    <a:lumMod val="50000"/>
                    <a:lumOff val="50000"/>
                  </a:schemeClr>
                </a:solidFill>
              </a:rPr>
              <a:t>Q&amp;A Session</a:t>
            </a:r>
            <a:endParaRPr lang="en-IN" sz="32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1268" name="Picture 4" descr="Image result for machine lear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590550"/>
            <a:ext cx="3295650" cy="3295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7659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B509A5-F62A-4AE7-B4AC-FBA1555B5B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2897805"/>
            <a:ext cx="2827245" cy="7314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28E30C2-49F9-4423-9BF0-BE514B80561A}"/>
              </a:ext>
            </a:extLst>
          </p:cNvPr>
          <p:cNvSpPr txBox="1"/>
          <p:nvPr/>
        </p:nvSpPr>
        <p:spPr>
          <a:xfrm>
            <a:off x="491359" y="3943350"/>
            <a:ext cx="8382000" cy="533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rmAutofit lnSpcReduction="10000"/>
          </a:bodyPr>
          <a:lstStyle/>
          <a:p>
            <a:pPr algn="ctr"/>
            <a:endParaRPr 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+1 415 8522477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(USA)  |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1800 200 6848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(India Toll Free) | </a:t>
            </a: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</a:rPr>
              <a:t>enquiry@datamites.com</a:t>
            </a:r>
            <a:endParaRPr lang="en-US" sz="2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0" name="Picture 2" descr="International Association of Business Analytics Certification">
            <a:extLst>
              <a:ext uri="{FF2B5EF4-FFF2-40B4-BE49-F238E27FC236}">
                <a16:creationId xmlns:a16="http://schemas.microsoft.com/office/drawing/2014/main" id="{CDD0DA8C-4148-D249-B7FE-2F3B93A53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359" y="2869065"/>
            <a:ext cx="3316347" cy="760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Related image">
            <a:extLst>
              <a:ext uri="{FF2B5EF4-FFF2-40B4-BE49-F238E27FC236}">
                <a16:creationId xmlns:a16="http://schemas.microsoft.com/office/drawing/2014/main" id="{DE562DD5-FCDA-F44B-B0D4-5BDF3BDD0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359" y="330770"/>
            <a:ext cx="38100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0181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F9A2C-592D-5649-BB5A-C161BBA82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FCA13-41EA-B847-A6AC-B4831A77A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3950"/>
            <a:ext cx="8534400" cy="3394472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itchFamily="2" charset="2"/>
              <a:buChar char="ü"/>
            </a:pPr>
            <a:r>
              <a:rPr lang="en-US" sz="2400" dirty="0"/>
              <a:t>What is Time Series?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/>
              <a:t>Trend, Seasonality, cyclical and random 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/>
              <a:t>White Noise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 err="1"/>
              <a:t>AutoRegressive</a:t>
            </a:r>
            <a:r>
              <a:rPr lang="en-US" sz="2400" dirty="0"/>
              <a:t> Model (AR)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/>
              <a:t>Moving Average Model (MA)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/>
              <a:t>ARMA Model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/>
              <a:t>Stationarity of Time Series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/>
              <a:t>ARIMA Model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/>
              <a:t>Autocorrelation</a:t>
            </a:r>
          </a:p>
          <a:p>
            <a:pPr>
              <a:buFont typeface="Wingdings" pitchFamily="2" charset="2"/>
              <a:buChar char="ü"/>
            </a:pPr>
            <a:r>
              <a:rPr lang="en-US" sz="2400" dirty="0" err="1"/>
              <a:t>Akaike</a:t>
            </a:r>
            <a:r>
              <a:rPr lang="en-US" sz="2400" dirty="0"/>
              <a:t> Information </a:t>
            </a:r>
            <a:r>
              <a:rPr lang="en-US" sz="2400" dirty="0" err="1"/>
              <a:t>Critera</a:t>
            </a:r>
            <a:r>
              <a:rPr lang="en-US" sz="2400" dirty="0"/>
              <a:t> (AIC) </a:t>
            </a:r>
          </a:p>
          <a:p>
            <a:pPr>
              <a:buFont typeface="Wingdings" pitchFamily="2" charset="2"/>
              <a:buChar char="ü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7063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971BD-2415-934A-9695-6BBBFD461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Time Series?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F540A-8F4A-144F-A0B8-4E5EE5A333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series is a set of observations on the values that a variable takes at different times.</a:t>
            </a:r>
          </a:p>
          <a:p>
            <a:endParaRPr lang="en-US" dirty="0"/>
          </a:p>
          <a:p>
            <a:r>
              <a:rPr lang="en-US" dirty="0"/>
              <a:t>Examples: Sales trend, stock market prices, weather forecasts etc.,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E14EA0-C7E2-6646-906E-BF3650CF1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3F2D93-AF3F-6D47-B0DB-687AF1A0C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82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913C-FBD5-6745-B2A6-AC1E1A1AD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Series Data Patterns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B3DEC7-06F2-7A46-BA8D-9BE3909D0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AEE5FC-1FAE-1E4C-B11D-1FCED59CA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863D2C-E8E2-F746-9FCC-E604BFFC2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" y="1123950"/>
            <a:ext cx="3173995" cy="160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21AC02-5390-2E43-A574-FFB6C8020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359" y="2981325"/>
            <a:ext cx="2574473" cy="16894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757964-A5A3-674D-B6A3-427E4CA8E2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5746" y="3134803"/>
            <a:ext cx="3631454" cy="158137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074532-8019-4C45-9414-86E926DE5D0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084"/>
          <a:stretch/>
        </p:blipFill>
        <p:spPr>
          <a:xfrm>
            <a:off x="4445746" y="1200150"/>
            <a:ext cx="3855118" cy="193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53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AC318-DA93-1647-8A7E-DA112A70F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 Noise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69615-8C12-C343-96D3-9F1BB66F4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series purely random in nature is called as white noise</a:t>
            </a:r>
          </a:p>
          <a:p>
            <a:r>
              <a:rPr lang="en-US" dirty="0"/>
              <a:t>Mean =0, constant variance and un </a:t>
            </a:r>
            <a:r>
              <a:rPr lang="en-US" dirty="0" err="1"/>
              <a:t>corellated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Average is best forecast of this series.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FF9983-C4B1-C24A-913A-CDB501B31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07F900-871B-344D-BA32-793FAC96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897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4F9A3-0800-7247-BC26-64DED4F08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AutoRegressive</a:t>
            </a:r>
            <a:r>
              <a:rPr lang="en-US"/>
              <a:t>  (AR) </a:t>
            </a:r>
            <a:r>
              <a:rPr lang="en-US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33DB3-A007-154F-A468-B2E7883E2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1200150"/>
            <a:ext cx="8229600" cy="3394472"/>
          </a:xfrm>
        </p:spPr>
        <p:txBody>
          <a:bodyPr/>
          <a:lstStyle/>
          <a:p>
            <a:r>
              <a:rPr lang="en-US" dirty="0" err="1"/>
              <a:t>Y</a:t>
            </a:r>
            <a:r>
              <a:rPr lang="en-US" baseline="-25000" dirty="0" err="1"/>
              <a:t>t</a:t>
            </a:r>
            <a:r>
              <a:rPr lang="en-US" dirty="0"/>
              <a:t> depends only of past values. Y</a:t>
            </a:r>
            <a:r>
              <a:rPr lang="en-US" baseline="-25000" dirty="0"/>
              <a:t>t-1</a:t>
            </a:r>
            <a:r>
              <a:rPr lang="en-US" dirty="0"/>
              <a:t>, Y</a:t>
            </a:r>
            <a:r>
              <a:rPr lang="en-US" baseline="-25000" dirty="0"/>
              <a:t>t-2</a:t>
            </a:r>
            <a:r>
              <a:rPr lang="en-US" dirty="0"/>
              <a:t>, Y</a:t>
            </a:r>
            <a:r>
              <a:rPr lang="en-US" baseline="-25000" dirty="0"/>
              <a:t>t-3 </a:t>
            </a:r>
            <a:r>
              <a:rPr lang="en-US" baseline="-25000" dirty="0" err="1"/>
              <a:t>etc</a:t>
            </a:r>
            <a:endParaRPr lang="en-US" baseline="-25000" dirty="0"/>
          </a:p>
          <a:p>
            <a:endParaRPr lang="en-US" baseline="-25000" dirty="0"/>
          </a:p>
          <a:p>
            <a:pPr marL="0" indent="0">
              <a:buNone/>
            </a:pPr>
            <a:r>
              <a:rPr lang="en-US" dirty="0"/>
              <a:t>           </a:t>
            </a:r>
            <a:r>
              <a:rPr lang="en-US" dirty="0" err="1"/>
              <a:t>Y</a:t>
            </a:r>
            <a:r>
              <a:rPr lang="en-US" baseline="-25000" dirty="0" err="1"/>
              <a:t>t</a:t>
            </a:r>
            <a:r>
              <a:rPr lang="en-US" dirty="0"/>
              <a:t>  = f(Y</a:t>
            </a:r>
            <a:r>
              <a:rPr lang="en-US" baseline="-25000" dirty="0"/>
              <a:t>t-1</a:t>
            </a:r>
            <a:r>
              <a:rPr lang="en-US" dirty="0"/>
              <a:t>, Y</a:t>
            </a:r>
            <a:r>
              <a:rPr lang="en-US" baseline="-25000" dirty="0"/>
              <a:t>t-2</a:t>
            </a:r>
            <a:r>
              <a:rPr lang="en-US" dirty="0"/>
              <a:t>, Y</a:t>
            </a:r>
            <a:r>
              <a:rPr lang="en-US" baseline="-25000" dirty="0"/>
              <a:t>t-3… 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Y</a:t>
            </a:r>
            <a:r>
              <a:rPr lang="en-US" baseline="-25000" dirty="0" err="1"/>
              <a:t>t</a:t>
            </a:r>
            <a:r>
              <a:rPr lang="en-US" dirty="0"/>
              <a:t> = </a:t>
            </a:r>
            <a:r>
              <a:rPr lang="el-GR" dirty="0"/>
              <a:t>β</a:t>
            </a:r>
            <a:r>
              <a:rPr lang="en-US" baseline="-25000" dirty="0"/>
              <a:t>0</a:t>
            </a:r>
            <a:r>
              <a:rPr lang="en-US" dirty="0"/>
              <a:t> + </a:t>
            </a:r>
            <a:r>
              <a:rPr lang="el-GR" dirty="0"/>
              <a:t>β</a:t>
            </a:r>
            <a:r>
              <a:rPr lang="en-US" baseline="-25000" dirty="0"/>
              <a:t>1</a:t>
            </a:r>
            <a:r>
              <a:rPr lang="en-US" dirty="0"/>
              <a:t>Y</a:t>
            </a:r>
            <a:r>
              <a:rPr lang="en-US" baseline="-25000" dirty="0"/>
              <a:t>t-1 </a:t>
            </a:r>
            <a:r>
              <a:rPr lang="en-US" dirty="0"/>
              <a:t>+ </a:t>
            </a:r>
            <a:r>
              <a:rPr lang="el-GR" dirty="0"/>
              <a:t>β</a:t>
            </a:r>
            <a:r>
              <a:rPr lang="en-US" baseline="-25000" dirty="0"/>
              <a:t>2</a:t>
            </a:r>
            <a:r>
              <a:rPr lang="en-US" dirty="0"/>
              <a:t>Y</a:t>
            </a:r>
            <a:r>
              <a:rPr lang="en-US" baseline="-25000" dirty="0"/>
              <a:t>t-2 </a:t>
            </a:r>
            <a:r>
              <a:rPr lang="en-US" dirty="0"/>
              <a:t>+ </a:t>
            </a:r>
            <a:r>
              <a:rPr lang="el-GR" dirty="0"/>
              <a:t>β</a:t>
            </a:r>
            <a:r>
              <a:rPr lang="en-US" baseline="-25000" dirty="0"/>
              <a:t>3</a:t>
            </a:r>
            <a:r>
              <a:rPr lang="en-US" dirty="0"/>
              <a:t>Y</a:t>
            </a:r>
            <a:r>
              <a:rPr lang="en-US" baseline="-25000" dirty="0"/>
              <a:t>t-3 </a:t>
            </a:r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7C58F9-3405-6544-A27E-B3E120B19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77EFA2-4C13-7B4A-8068-404D2E11C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121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B0EB-C506-7747-A5C0-32E3EE78C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Average (MA)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C32CC-FD0E-7747-86F5-D9F922F58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Y</a:t>
            </a:r>
            <a:r>
              <a:rPr lang="en-US" baseline="-25000" dirty="0" err="1"/>
              <a:t>t</a:t>
            </a:r>
            <a:r>
              <a:rPr lang="en-US" dirty="0"/>
              <a:t> depends only on random error terms</a:t>
            </a:r>
          </a:p>
          <a:p>
            <a:pPr marL="0" indent="0">
              <a:buNone/>
            </a:pPr>
            <a:r>
              <a:rPr lang="en-US" dirty="0"/>
              <a:t>     	</a:t>
            </a:r>
            <a:r>
              <a:rPr lang="en-US" dirty="0" err="1"/>
              <a:t>Y</a:t>
            </a:r>
            <a:r>
              <a:rPr lang="en-US" baseline="-25000" dirty="0" err="1"/>
              <a:t>t</a:t>
            </a:r>
            <a:r>
              <a:rPr lang="en-US" dirty="0"/>
              <a:t> = f( </a:t>
            </a:r>
            <a:r>
              <a:rPr lang="el-GR" dirty="0"/>
              <a:t>ε</a:t>
            </a:r>
            <a:r>
              <a:rPr lang="en-US" baseline="-25000" dirty="0"/>
              <a:t>t, </a:t>
            </a:r>
            <a:r>
              <a:rPr lang="el-GR" dirty="0"/>
              <a:t>ε</a:t>
            </a:r>
            <a:r>
              <a:rPr lang="en-US" baseline="-25000" dirty="0"/>
              <a:t>t-1, </a:t>
            </a:r>
            <a:r>
              <a:rPr lang="el-GR" dirty="0"/>
              <a:t>ε</a:t>
            </a:r>
            <a:r>
              <a:rPr lang="en-US" baseline="-25000" dirty="0"/>
              <a:t>t-2, </a:t>
            </a:r>
            <a:r>
              <a:rPr lang="el-GR" dirty="0"/>
              <a:t>ε</a:t>
            </a:r>
            <a:r>
              <a:rPr lang="en-US" baseline="-25000" dirty="0"/>
              <a:t>t-3, ..)</a:t>
            </a:r>
          </a:p>
          <a:p>
            <a:pPr marL="0" indent="0">
              <a:buNone/>
            </a:pPr>
            <a:r>
              <a:rPr lang="en-US" baseline="-25000" dirty="0"/>
              <a:t>		or</a:t>
            </a:r>
          </a:p>
          <a:p>
            <a:pPr marL="0" indent="0">
              <a:buNone/>
            </a:pPr>
            <a:r>
              <a:rPr lang="en-US" dirty="0"/>
              <a:t> 	</a:t>
            </a:r>
            <a:r>
              <a:rPr lang="en-US" dirty="0" err="1"/>
              <a:t>Y</a:t>
            </a:r>
            <a:r>
              <a:rPr lang="en-US" baseline="-25000" dirty="0" err="1"/>
              <a:t>t</a:t>
            </a:r>
            <a:r>
              <a:rPr lang="en-US" dirty="0"/>
              <a:t> = </a:t>
            </a:r>
            <a:r>
              <a:rPr lang="el-GR" dirty="0"/>
              <a:t>β</a:t>
            </a:r>
            <a:r>
              <a:rPr lang="en-US" dirty="0"/>
              <a:t> + </a:t>
            </a:r>
            <a:r>
              <a:rPr lang="el-GR" dirty="0"/>
              <a:t>ε</a:t>
            </a:r>
            <a:r>
              <a:rPr lang="en-US" baseline="-25000" dirty="0"/>
              <a:t>t </a:t>
            </a:r>
            <a:r>
              <a:rPr lang="en-US" dirty="0"/>
              <a:t>+</a:t>
            </a:r>
            <a:r>
              <a:rPr lang="el-GR" dirty="0"/>
              <a:t> θ</a:t>
            </a:r>
            <a:r>
              <a:rPr lang="en-US" baseline="-25000" dirty="0"/>
              <a:t>1 </a:t>
            </a:r>
            <a:r>
              <a:rPr lang="el-GR" dirty="0"/>
              <a:t>ε</a:t>
            </a:r>
            <a:r>
              <a:rPr lang="en-US" baseline="-25000" dirty="0"/>
              <a:t>t-1</a:t>
            </a:r>
            <a:r>
              <a:rPr lang="en-US" dirty="0"/>
              <a:t> +</a:t>
            </a:r>
            <a:r>
              <a:rPr lang="el-GR" dirty="0"/>
              <a:t> θ</a:t>
            </a:r>
            <a:r>
              <a:rPr lang="en-US" baseline="-25000" dirty="0"/>
              <a:t>2</a:t>
            </a:r>
            <a:r>
              <a:rPr lang="el-GR" dirty="0"/>
              <a:t>ε</a:t>
            </a:r>
            <a:r>
              <a:rPr lang="en-US" baseline="-25000" dirty="0"/>
              <a:t>t-2</a:t>
            </a:r>
            <a:r>
              <a:rPr lang="en-US" dirty="0"/>
              <a:t> +</a:t>
            </a:r>
            <a:r>
              <a:rPr lang="el-GR" dirty="0"/>
              <a:t> θ</a:t>
            </a:r>
            <a:r>
              <a:rPr lang="en-US" baseline="-25000" dirty="0"/>
              <a:t>3 </a:t>
            </a:r>
            <a:r>
              <a:rPr lang="el-GR" dirty="0"/>
              <a:t>ε</a:t>
            </a:r>
            <a:r>
              <a:rPr lang="en-US" baseline="-25000" dirty="0"/>
              <a:t>t-3 +…</a:t>
            </a:r>
          </a:p>
          <a:p>
            <a:pPr marL="0" indent="0">
              <a:buNone/>
            </a:pPr>
            <a:endParaRPr lang="en-US" baseline="-25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3AFE3D-4A7D-414C-B179-25A96184A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9712B8-0932-464F-8503-EA2B792ED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70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B0EB-C506-7747-A5C0-32E3EE78C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ARMA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C32CC-FD0E-7747-86F5-D9F922F58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Combines AR and MA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Y</a:t>
            </a:r>
            <a:r>
              <a:rPr lang="en-US" baseline="-25000" dirty="0" err="1"/>
              <a:t>t</a:t>
            </a:r>
            <a:r>
              <a:rPr lang="en-US" dirty="0"/>
              <a:t> =</a:t>
            </a:r>
            <a:r>
              <a:rPr lang="en-US" baseline="-25000" dirty="0"/>
              <a:t> </a:t>
            </a:r>
            <a:r>
              <a:rPr lang="el-GR" dirty="0"/>
              <a:t>β</a:t>
            </a:r>
            <a:r>
              <a:rPr lang="en-US" baseline="-25000" dirty="0"/>
              <a:t>0</a:t>
            </a:r>
            <a:r>
              <a:rPr lang="en-US" dirty="0"/>
              <a:t> + </a:t>
            </a:r>
            <a:r>
              <a:rPr lang="el-GR" dirty="0"/>
              <a:t>β</a:t>
            </a:r>
            <a:r>
              <a:rPr lang="en-US" baseline="-25000" dirty="0"/>
              <a:t>1</a:t>
            </a:r>
            <a:r>
              <a:rPr lang="en-US" dirty="0"/>
              <a:t>Y</a:t>
            </a:r>
            <a:r>
              <a:rPr lang="en-US" baseline="-25000" dirty="0"/>
              <a:t>t-1 </a:t>
            </a:r>
            <a:r>
              <a:rPr lang="en-US" dirty="0"/>
              <a:t>+ </a:t>
            </a:r>
            <a:r>
              <a:rPr lang="el-GR" dirty="0"/>
              <a:t>β</a:t>
            </a:r>
            <a:r>
              <a:rPr lang="en-US" baseline="-25000" dirty="0"/>
              <a:t>2</a:t>
            </a:r>
            <a:r>
              <a:rPr lang="en-US" dirty="0"/>
              <a:t>Y</a:t>
            </a:r>
            <a:r>
              <a:rPr lang="en-US" baseline="-25000" dirty="0"/>
              <a:t>t-2 </a:t>
            </a:r>
            <a:r>
              <a:rPr lang="en-US" dirty="0"/>
              <a:t>+ </a:t>
            </a:r>
            <a:r>
              <a:rPr lang="el-GR" dirty="0"/>
              <a:t>β</a:t>
            </a:r>
            <a:r>
              <a:rPr lang="en-US" baseline="-25000" dirty="0"/>
              <a:t>3</a:t>
            </a:r>
            <a:r>
              <a:rPr lang="en-US" dirty="0"/>
              <a:t>Y</a:t>
            </a:r>
            <a:r>
              <a:rPr lang="en-US" baseline="-25000" dirty="0"/>
              <a:t>t-3 </a:t>
            </a:r>
            <a:r>
              <a:rPr lang="en-US" dirty="0"/>
              <a:t>…</a:t>
            </a:r>
          </a:p>
          <a:p>
            <a:pPr marL="0" indent="0">
              <a:buNone/>
            </a:pPr>
            <a:r>
              <a:rPr lang="en-US" dirty="0"/>
              <a:t>   		</a:t>
            </a:r>
            <a:r>
              <a:rPr lang="el-GR" dirty="0"/>
              <a:t>ε</a:t>
            </a:r>
            <a:r>
              <a:rPr lang="en-US" baseline="-25000" dirty="0"/>
              <a:t>t </a:t>
            </a:r>
            <a:r>
              <a:rPr lang="en-US" dirty="0"/>
              <a:t>+</a:t>
            </a:r>
            <a:r>
              <a:rPr lang="el-GR" dirty="0"/>
              <a:t> θ</a:t>
            </a:r>
            <a:r>
              <a:rPr lang="en-US" baseline="-25000" dirty="0"/>
              <a:t>1 </a:t>
            </a:r>
            <a:r>
              <a:rPr lang="el-GR" dirty="0"/>
              <a:t>ε</a:t>
            </a:r>
            <a:r>
              <a:rPr lang="en-US" baseline="-25000" dirty="0"/>
              <a:t>t-1</a:t>
            </a:r>
            <a:r>
              <a:rPr lang="en-US" dirty="0"/>
              <a:t> +</a:t>
            </a:r>
            <a:r>
              <a:rPr lang="el-GR" dirty="0"/>
              <a:t> θ</a:t>
            </a:r>
            <a:r>
              <a:rPr lang="en-US" baseline="-25000" dirty="0"/>
              <a:t>2</a:t>
            </a:r>
            <a:r>
              <a:rPr lang="el-GR" dirty="0"/>
              <a:t>ε</a:t>
            </a:r>
            <a:r>
              <a:rPr lang="en-US" baseline="-25000" dirty="0"/>
              <a:t>t-2</a:t>
            </a:r>
            <a:r>
              <a:rPr lang="en-US" dirty="0"/>
              <a:t> +</a:t>
            </a:r>
            <a:r>
              <a:rPr lang="el-GR" dirty="0"/>
              <a:t> θ</a:t>
            </a:r>
            <a:r>
              <a:rPr lang="en-US" baseline="-25000" dirty="0"/>
              <a:t>3 </a:t>
            </a:r>
            <a:r>
              <a:rPr lang="el-GR" dirty="0"/>
              <a:t>ε</a:t>
            </a:r>
            <a:r>
              <a:rPr lang="en-US" baseline="-25000" dirty="0"/>
              <a:t>t-3 +…</a:t>
            </a:r>
          </a:p>
          <a:p>
            <a:pPr marL="0" indent="0">
              <a:buNone/>
            </a:pPr>
            <a:endParaRPr lang="en-US" baseline="-25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3AFE3D-4A7D-414C-B179-25A96184A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9712B8-0932-464F-8503-EA2B792ED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768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F9F5-672A-BB4C-BADC-22DD1A313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Stationarity of Time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58DA1-7F08-9E46-A454-6B393F3616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series is said to be “strictly stationary”, if the mean, variance and covariance is constant over period of time or time invariant</a:t>
            </a:r>
          </a:p>
          <a:p>
            <a:r>
              <a:rPr lang="en-US" dirty="0"/>
              <a:t>A series which is not stationary can be made stationary after differencing. </a:t>
            </a:r>
          </a:p>
          <a:p>
            <a:r>
              <a:rPr lang="en-US" dirty="0"/>
              <a:t>After differencing once, series is called as integrated of order 1 and denoted by I(1). In general I(d)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2F3BC3-38D4-DF4D-9599-FA703FA84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DATA SCIENCE FOUNDATION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8BE562-A878-2847-83A8-945D19934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95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2265</TotalTime>
  <Words>394</Words>
  <Application>Microsoft Macintosh PowerPoint</Application>
  <PresentationFormat>On-screen Show (16:9)</PresentationFormat>
  <Paragraphs>84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Wingdings</vt:lpstr>
      <vt:lpstr>Office Theme</vt:lpstr>
      <vt:lpstr>Time Series Forecasting</vt:lpstr>
      <vt:lpstr>Course Topics</vt:lpstr>
      <vt:lpstr>What is Time Series?</vt:lpstr>
      <vt:lpstr>Time Series Data Patterns</vt:lpstr>
      <vt:lpstr>White Noise</vt:lpstr>
      <vt:lpstr>AutoRegressive  (AR) Model</vt:lpstr>
      <vt:lpstr>Moving Average (MA) Model</vt:lpstr>
      <vt:lpstr>ARMA Model</vt:lpstr>
      <vt:lpstr>Stationarity of Time Series</vt:lpstr>
      <vt:lpstr>Why Stationarity?</vt:lpstr>
      <vt:lpstr>ARIMA Model</vt:lpstr>
      <vt:lpstr>Autocorrelation</vt:lpstr>
      <vt:lpstr>Akaike Information Critera (AIC) </vt:lpstr>
      <vt:lpstr>Modeling ANN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Ashok HOME</dc:creator>
  <cp:lastModifiedBy>Ashok Kumar A</cp:lastModifiedBy>
  <cp:revision>53</cp:revision>
  <dcterms:created xsi:type="dcterms:W3CDTF">2006-08-16T00:00:00Z</dcterms:created>
  <dcterms:modified xsi:type="dcterms:W3CDTF">2019-02-01T04:35:16Z</dcterms:modified>
</cp:coreProperties>
</file>

<file path=docProps/thumbnail.jpeg>
</file>